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79" d="100"/>
          <a:sy n="79" d="100"/>
        </p:scale>
        <p:origin x="7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16347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296CE4-C141-4390-B8E5-C2131FD28A24}"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4244476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9067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1138321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80448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2646154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80461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4082022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245891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44817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296CE4-C141-4390-B8E5-C2131FD28A24}"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1281066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296CE4-C141-4390-B8E5-C2131FD28A24}"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43850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296CE4-C141-4390-B8E5-C2131FD28A24}" type="datetimeFigureOut">
              <a:rPr lang="en-US" smtClean="0"/>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2736918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296CE4-C141-4390-B8E5-C2131FD28A24}" type="datetimeFigureOut">
              <a:rPr lang="en-US" smtClean="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42023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96CE4-C141-4390-B8E5-C2131FD28A24}" type="datetimeFigureOut">
              <a:rPr lang="en-US" smtClean="0"/>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61831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296CE4-C141-4390-B8E5-C2131FD28A24}"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32036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87296CE4-C141-4390-B8E5-C2131FD28A24}" type="datetimeFigureOut">
              <a:rPr lang="en-US" smtClean="0"/>
              <a:t>5/13/2024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686B8CA-C8AE-49B6-9B6A-B624E0CD6BE8}" type="slidenum">
              <a:rPr lang="en-US" smtClean="0"/>
              <a:t>‹#›</a:t>
            </a:fld>
            <a:endParaRPr lang="en-US"/>
          </a:p>
        </p:txBody>
      </p:sp>
    </p:spTree>
    <p:extLst>
      <p:ext uri="{BB962C8B-B14F-4D97-AF65-F5344CB8AC3E}">
        <p14:creationId xmlns:p14="http://schemas.microsoft.com/office/powerpoint/2010/main" val="3054672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296CE4-C141-4390-B8E5-C2131FD28A24}" type="datetimeFigureOut">
              <a:rPr lang="en-US" smtClean="0"/>
              <a:t>5/13/2024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686B8CA-C8AE-49B6-9B6A-B624E0CD6BE8}" type="slidenum">
              <a:rPr lang="en-US" smtClean="0"/>
              <a:t>‹#›</a:t>
            </a:fld>
            <a:endParaRPr lang="en-US"/>
          </a:p>
        </p:txBody>
      </p:sp>
    </p:spTree>
    <p:extLst>
      <p:ext uri="{BB962C8B-B14F-4D97-AF65-F5344CB8AC3E}">
        <p14:creationId xmlns:p14="http://schemas.microsoft.com/office/powerpoint/2010/main" val="16303633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4067" y="70399"/>
            <a:ext cx="9144000" cy="1208143"/>
          </a:xfrm>
        </p:spPr>
        <p:txBody>
          <a:bodyPr/>
          <a:lstStyle/>
          <a:p>
            <a:r>
              <a:rPr lang="en-US" dirty="0" smtClean="0"/>
              <a:t>AIRCRAFT ANALYSIS </a:t>
            </a:r>
            <a:endParaRPr lang="en-US" dirty="0"/>
          </a:p>
        </p:txBody>
      </p:sp>
      <p:sp>
        <p:nvSpPr>
          <p:cNvPr id="3" name="Subtitle 2"/>
          <p:cNvSpPr>
            <a:spLocks noGrp="1"/>
          </p:cNvSpPr>
          <p:nvPr>
            <p:ph type="subTitle" idx="1"/>
          </p:nvPr>
        </p:nvSpPr>
        <p:spPr>
          <a:xfrm>
            <a:off x="1209761" y="6264318"/>
            <a:ext cx="9144000" cy="452072"/>
          </a:xfrm>
        </p:spPr>
        <p:txBody>
          <a:bodyPr/>
          <a:lstStyle/>
          <a:p>
            <a:r>
              <a:rPr lang="en-US" dirty="0" smtClean="0"/>
              <a:t>BY EDEM MOSES </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9589" y="1498212"/>
            <a:ext cx="8172955" cy="45464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53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1368" y="204630"/>
            <a:ext cx="11495372" cy="6443946"/>
          </a:xfrm>
        </p:spPr>
      </p:pic>
    </p:spTree>
    <p:extLst>
      <p:ext uri="{BB962C8B-B14F-4D97-AF65-F5344CB8AC3E}">
        <p14:creationId xmlns:p14="http://schemas.microsoft.com/office/powerpoint/2010/main" val="191516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92623"/>
          </a:xfrm>
        </p:spPr>
        <p:txBody>
          <a:bodyPr/>
          <a:lstStyle/>
          <a:p>
            <a:r>
              <a:rPr lang="en-US" dirty="0" smtClean="0"/>
              <a:t>Insights into geospatial analysis</a:t>
            </a:r>
            <a:endParaRPr lang="en-US" dirty="0"/>
          </a:p>
        </p:txBody>
      </p:sp>
      <p:sp>
        <p:nvSpPr>
          <p:cNvPr id="3" name="Content Placeholder 2"/>
          <p:cNvSpPr>
            <a:spLocks noGrp="1"/>
          </p:cNvSpPr>
          <p:nvPr>
            <p:ph idx="1"/>
          </p:nvPr>
        </p:nvSpPr>
        <p:spPr>
          <a:xfrm>
            <a:off x="1141413" y="1448475"/>
            <a:ext cx="9905998" cy="4342726"/>
          </a:xfrm>
        </p:spPr>
        <p:txBody>
          <a:bodyPr/>
          <a:lstStyle/>
          <a:p>
            <a:r>
              <a:rPr lang="en-US" dirty="0"/>
              <a:t>Hotspots of events were found by visualizing crash locations on a global map, allowing stakeholders to concentrate their attention on areas with greater occurrence rates. In order to properly prioritize safety precautions and distribute resources, the distribution of accidents throughout other regions, such as North America, Europe, and other regions, was also examined.</a:t>
            </a:r>
          </a:p>
          <a:p>
            <a:pPr marL="0" indent="0">
              <a:buNone/>
            </a:pPr>
            <a:endParaRPr lang="en-US" dirty="0" smtClean="0"/>
          </a:p>
          <a:p>
            <a:endParaRPr lang="en-US" dirty="0"/>
          </a:p>
        </p:txBody>
      </p:sp>
    </p:spTree>
    <p:extLst>
      <p:ext uri="{BB962C8B-B14F-4D97-AF65-F5344CB8AC3E}">
        <p14:creationId xmlns:p14="http://schemas.microsoft.com/office/powerpoint/2010/main" val="13143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7497" y="161840"/>
            <a:ext cx="11612071" cy="6510773"/>
          </a:xfrm>
        </p:spPr>
      </p:pic>
    </p:spTree>
    <p:extLst>
      <p:ext uri="{BB962C8B-B14F-4D97-AF65-F5344CB8AC3E}">
        <p14:creationId xmlns:p14="http://schemas.microsoft.com/office/powerpoint/2010/main" val="217048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into operator analysis</a:t>
            </a:r>
            <a:endParaRPr lang="en-US" dirty="0"/>
          </a:p>
        </p:txBody>
      </p:sp>
      <p:sp>
        <p:nvSpPr>
          <p:cNvPr id="3" name="Content Placeholder 2"/>
          <p:cNvSpPr>
            <a:spLocks noGrp="1"/>
          </p:cNvSpPr>
          <p:nvPr>
            <p:ph idx="1"/>
          </p:nvPr>
        </p:nvSpPr>
        <p:spPr/>
        <p:txBody>
          <a:bodyPr/>
          <a:lstStyle/>
          <a:p>
            <a:r>
              <a:rPr lang="en-US" dirty="0"/>
              <a:t>Air France and China National Aviation Corporation had the most number of Crashes (</a:t>
            </a:r>
            <a:r>
              <a:rPr lang="en-US" dirty="0" smtClean="0"/>
              <a:t>4 crashes) </a:t>
            </a:r>
          </a:p>
          <a:p>
            <a:r>
              <a:rPr lang="en-US" dirty="0" smtClean="0"/>
              <a:t>Pan American world airways/ </a:t>
            </a:r>
            <a:r>
              <a:rPr lang="en-US" dirty="0" err="1" smtClean="0"/>
              <a:t>klm</a:t>
            </a:r>
            <a:r>
              <a:rPr lang="en-US" dirty="0" smtClean="0"/>
              <a:t> had the most number of fatalities (583 deaths) due to bombing and radio interference</a:t>
            </a:r>
            <a:endParaRPr lang="en-US" dirty="0"/>
          </a:p>
          <a:p>
            <a:endParaRPr lang="en-US" dirty="0"/>
          </a:p>
        </p:txBody>
      </p:sp>
    </p:spTree>
    <p:extLst>
      <p:ext uri="{BB962C8B-B14F-4D97-AF65-F5344CB8AC3E}">
        <p14:creationId xmlns:p14="http://schemas.microsoft.com/office/powerpoint/2010/main" val="1218251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183" y="129473"/>
            <a:ext cx="11730458" cy="6582090"/>
          </a:xfrm>
        </p:spPr>
      </p:pic>
    </p:spTree>
    <p:extLst>
      <p:ext uri="{BB962C8B-B14F-4D97-AF65-F5344CB8AC3E}">
        <p14:creationId xmlns:p14="http://schemas.microsoft.com/office/powerpoint/2010/main" val="179687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11703"/>
          </a:xfrm>
        </p:spPr>
        <p:txBody>
          <a:bodyPr/>
          <a:lstStyle/>
          <a:p>
            <a:r>
              <a:rPr lang="en-US" dirty="0" smtClean="0"/>
              <a:t>Insights into aircraft analysis </a:t>
            </a:r>
            <a:endParaRPr lang="en-US" dirty="0"/>
          </a:p>
        </p:txBody>
      </p:sp>
      <p:sp>
        <p:nvSpPr>
          <p:cNvPr id="3" name="Content Placeholder 2"/>
          <p:cNvSpPr>
            <a:spLocks noGrp="1"/>
          </p:cNvSpPr>
          <p:nvPr>
            <p:ph idx="1"/>
          </p:nvPr>
        </p:nvSpPr>
        <p:spPr>
          <a:xfrm>
            <a:off x="1141413" y="1310911"/>
            <a:ext cx="9905998" cy="4480290"/>
          </a:xfrm>
        </p:spPr>
        <p:txBody>
          <a:bodyPr>
            <a:normAutofit/>
          </a:bodyPr>
          <a:lstStyle/>
          <a:p>
            <a:r>
              <a:rPr lang="en-US" dirty="0" smtClean="0"/>
              <a:t>To </a:t>
            </a:r>
            <a:r>
              <a:rPr lang="en-US" dirty="0"/>
              <a:t>determine the frequency and severity of occurrences, the involvement of particular aircraft types in those incidents was investigated in detail. Stakeholders can address potential risks and enhance overall safety performance by implementing targeted maintenance schedules, fleet management strategies, and safety regulations by identifying aircraft types with higher incident rates and examining the correlation between aircraft registration and crash occurrences</a:t>
            </a:r>
            <a:r>
              <a:rPr lang="en-US" dirty="0" smtClean="0"/>
              <a:t>.</a:t>
            </a:r>
          </a:p>
          <a:p>
            <a:r>
              <a:rPr lang="en-US" dirty="0" smtClean="0"/>
              <a:t>Douglas </a:t>
            </a:r>
            <a:r>
              <a:rPr lang="en-US" dirty="0"/>
              <a:t>DC-3 </a:t>
            </a:r>
            <a:r>
              <a:rPr lang="en-US" dirty="0" smtClean="0"/>
              <a:t>had </a:t>
            </a:r>
            <a:r>
              <a:rPr lang="en-US" dirty="0"/>
              <a:t>the most number of crash </a:t>
            </a:r>
            <a:r>
              <a:rPr lang="en-US" dirty="0" err="1"/>
              <a:t>occurences</a:t>
            </a:r>
            <a:r>
              <a:rPr lang="en-US" dirty="0"/>
              <a:t> (</a:t>
            </a:r>
            <a:r>
              <a:rPr lang="en-US" dirty="0" smtClean="0"/>
              <a:t>333 crashes)</a:t>
            </a:r>
          </a:p>
          <a:p>
            <a:r>
              <a:rPr lang="en-US" dirty="0" smtClean="0"/>
              <a:t>Majority of the crashes were from aircrafts without registrations (275 crashes)</a:t>
            </a:r>
          </a:p>
          <a:p>
            <a:endParaRPr lang="en-US" dirty="0" smtClean="0"/>
          </a:p>
          <a:p>
            <a:endParaRPr lang="en-US" dirty="0"/>
          </a:p>
        </p:txBody>
      </p:sp>
    </p:spTree>
    <p:extLst>
      <p:ext uri="{BB962C8B-B14F-4D97-AF65-F5344CB8AC3E}">
        <p14:creationId xmlns:p14="http://schemas.microsoft.com/office/powerpoint/2010/main" val="255688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000" y="202301"/>
            <a:ext cx="11618823" cy="6525246"/>
          </a:xfrm>
        </p:spPr>
      </p:pic>
    </p:spTree>
    <p:extLst>
      <p:ext uri="{BB962C8B-B14F-4D97-AF65-F5344CB8AC3E}">
        <p14:creationId xmlns:p14="http://schemas.microsoft.com/office/powerpoint/2010/main" val="2469960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814598"/>
          </a:xfrm>
        </p:spPr>
        <p:txBody>
          <a:bodyPr/>
          <a:lstStyle/>
          <a:p>
            <a:r>
              <a:rPr lang="en-US" dirty="0" smtClean="0"/>
              <a:t>Insights into route analysis</a:t>
            </a:r>
            <a:endParaRPr lang="en-US" dirty="0"/>
          </a:p>
        </p:txBody>
      </p:sp>
      <p:sp>
        <p:nvSpPr>
          <p:cNvPr id="3" name="Content Placeholder 2"/>
          <p:cNvSpPr>
            <a:spLocks noGrp="1"/>
          </p:cNvSpPr>
          <p:nvPr>
            <p:ph idx="1"/>
          </p:nvPr>
        </p:nvSpPr>
        <p:spPr>
          <a:xfrm>
            <a:off x="1141413" y="1424199"/>
            <a:ext cx="9905998" cy="4367002"/>
          </a:xfrm>
        </p:spPr>
        <p:txBody>
          <a:bodyPr/>
          <a:lstStyle/>
          <a:p>
            <a:r>
              <a:rPr lang="en-US" dirty="0"/>
              <a:t>The examination of incident trends along particular flight paths provided information about routes that are more likely to experience incidents. Stakeholders can reduce risks and improve aviation safety standards by making educated decisions about route planning, operating procedures, and safety protocols by assessing incident rates for each route and identifying factors that contribute to incident occurrences.</a:t>
            </a:r>
          </a:p>
          <a:p>
            <a:endParaRPr lang="en-US" dirty="0"/>
          </a:p>
        </p:txBody>
      </p:sp>
    </p:spTree>
    <p:extLst>
      <p:ext uri="{BB962C8B-B14F-4D97-AF65-F5344CB8AC3E}">
        <p14:creationId xmlns:p14="http://schemas.microsoft.com/office/powerpoint/2010/main" val="72747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5778" y="186117"/>
            <a:ext cx="11529054" cy="6496248"/>
          </a:xfrm>
        </p:spPr>
      </p:pic>
    </p:spTree>
    <p:extLst>
      <p:ext uri="{BB962C8B-B14F-4D97-AF65-F5344CB8AC3E}">
        <p14:creationId xmlns:p14="http://schemas.microsoft.com/office/powerpoint/2010/main" val="121061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88021"/>
          </a:xfrm>
        </p:spPr>
        <p:txBody>
          <a:bodyPr/>
          <a:lstStyle/>
          <a:p>
            <a:r>
              <a:rPr lang="en-US" dirty="0" smtClean="0"/>
              <a:t>Insights into fatality trends </a:t>
            </a:r>
            <a:endParaRPr lang="en-US" dirty="0"/>
          </a:p>
        </p:txBody>
      </p:sp>
      <p:sp>
        <p:nvSpPr>
          <p:cNvPr id="3" name="Content Placeholder 2"/>
          <p:cNvSpPr>
            <a:spLocks noGrp="1"/>
          </p:cNvSpPr>
          <p:nvPr>
            <p:ph idx="1"/>
          </p:nvPr>
        </p:nvSpPr>
        <p:spPr>
          <a:xfrm>
            <a:off x="1141413" y="1683143"/>
            <a:ext cx="9905998" cy="5057522"/>
          </a:xfrm>
        </p:spPr>
        <p:txBody>
          <a:bodyPr>
            <a:normAutofit/>
          </a:bodyPr>
          <a:lstStyle/>
          <a:p>
            <a:r>
              <a:rPr lang="en-US" dirty="0"/>
              <a:t>More passengers died in the crashes (84.19%) than crew members (15.81</a:t>
            </a:r>
            <a:r>
              <a:rPr lang="en-US" dirty="0" smtClean="0"/>
              <a:t>%)</a:t>
            </a:r>
          </a:p>
          <a:p>
            <a:r>
              <a:rPr lang="en-US" dirty="0"/>
              <a:t>Douglas DC-3 had the most number of </a:t>
            </a:r>
            <a:r>
              <a:rPr lang="en-US" dirty="0" smtClean="0"/>
              <a:t>fatalities (4734 deaths)</a:t>
            </a:r>
          </a:p>
          <a:p>
            <a:r>
              <a:rPr lang="en-US" dirty="0" smtClean="0"/>
              <a:t>The Operator Aeroflot had the most number of fatalities (8858 deaths)</a:t>
            </a:r>
            <a:endParaRPr lang="en-US" dirty="0"/>
          </a:p>
          <a:p>
            <a:r>
              <a:rPr lang="en-US" dirty="0" smtClean="0"/>
              <a:t>Some other </a:t>
            </a:r>
            <a:r>
              <a:rPr lang="en-US" dirty="0"/>
              <a:t>factors contributing are aircraft type, Operator, Time(most fatalities </a:t>
            </a:r>
            <a:r>
              <a:rPr lang="en-US" dirty="0" smtClean="0"/>
              <a:t>occur </a:t>
            </a:r>
            <a:r>
              <a:rPr lang="en-US" dirty="0"/>
              <a:t>during the </a:t>
            </a:r>
            <a:r>
              <a:rPr lang="en-US" dirty="0" smtClean="0"/>
              <a:t>day)</a:t>
            </a:r>
          </a:p>
          <a:p>
            <a:endParaRPr lang="en-US" dirty="0"/>
          </a:p>
          <a:p>
            <a:endParaRPr lang="en-US" dirty="0"/>
          </a:p>
        </p:txBody>
      </p:sp>
    </p:spTree>
    <p:extLst>
      <p:ext uri="{BB962C8B-B14F-4D97-AF65-F5344CB8AC3E}">
        <p14:creationId xmlns:p14="http://schemas.microsoft.com/office/powerpoint/2010/main" val="197520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 </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Problem statement</a:t>
            </a:r>
          </a:p>
          <a:p>
            <a:r>
              <a:rPr lang="en-US" dirty="0" smtClean="0"/>
              <a:t>Objective</a:t>
            </a:r>
          </a:p>
          <a:p>
            <a:r>
              <a:rPr lang="en-US" dirty="0" smtClean="0"/>
              <a:t>Data cleaning</a:t>
            </a:r>
          </a:p>
          <a:p>
            <a:r>
              <a:rPr lang="en-US" dirty="0" smtClean="0"/>
              <a:t>dashboards</a:t>
            </a:r>
            <a:endParaRPr lang="en-US" dirty="0"/>
          </a:p>
        </p:txBody>
      </p:sp>
    </p:spTree>
    <p:extLst>
      <p:ext uri="{BB962C8B-B14F-4D97-AF65-F5344CB8AC3E}">
        <p14:creationId xmlns:p14="http://schemas.microsoft.com/office/powerpoint/2010/main" val="152552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307497"/>
            <a:ext cx="9905998" cy="6684022"/>
          </a:xfrm>
        </p:spPr>
        <p:txBody>
          <a:bodyPr>
            <a:normAutofit/>
          </a:bodyPr>
          <a:lstStyle/>
          <a:p>
            <a:r>
              <a:rPr lang="en-US" dirty="0"/>
              <a:t>Examining the patterns of deaths among passengers and crew over time showed variations that illustrate the dynamic nature of aviation safety. Stakeholders have a better understanding of how fatalities have changed over time thanks to interactive infographics. This investigation offered insightful information about the efficacy of safety precautions and the effect of legislative modifications on lowering aviation accident mortality.</a:t>
            </a:r>
          </a:p>
          <a:p>
            <a:r>
              <a:rPr lang="en-US" dirty="0"/>
              <a:t>Investigations into the causes of fatalities have provided crucial information for improving aviation safety protocols. Stakeholders were able to obtain important insights into the underlying causes of airplane event fatalities by examining a number of variables, including aircraft type, operator, weather, and incident severity. </a:t>
            </a:r>
          </a:p>
          <a:p>
            <a:r>
              <a:rPr lang="en-US" dirty="0"/>
              <a:t>This research made it easier to identify risk variables and provided guidance for focused measures meant to reduce risks and raise safety standards.</a:t>
            </a:r>
          </a:p>
          <a:p>
            <a:endParaRPr lang="en-US" dirty="0"/>
          </a:p>
        </p:txBody>
      </p:sp>
    </p:spTree>
    <p:extLst>
      <p:ext uri="{BB962C8B-B14F-4D97-AF65-F5344CB8AC3E}">
        <p14:creationId xmlns:p14="http://schemas.microsoft.com/office/powerpoint/2010/main" val="174839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749862"/>
          </a:xfrm>
        </p:spPr>
        <p:txBody>
          <a:bodyPr/>
          <a:lstStyle/>
          <a:p>
            <a:r>
              <a:rPr lang="en-US" dirty="0" smtClean="0"/>
              <a:t>conclusion</a:t>
            </a:r>
            <a:endParaRPr lang="en-US" dirty="0"/>
          </a:p>
        </p:txBody>
      </p:sp>
      <p:sp>
        <p:nvSpPr>
          <p:cNvPr id="3" name="Content Placeholder 2"/>
          <p:cNvSpPr>
            <a:spLocks noGrp="1"/>
          </p:cNvSpPr>
          <p:nvPr>
            <p:ph idx="1"/>
          </p:nvPr>
        </p:nvSpPr>
        <p:spPr>
          <a:xfrm>
            <a:off x="1141413" y="1359462"/>
            <a:ext cx="9905998" cy="5498537"/>
          </a:xfrm>
        </p:spPr>
        <p:txBody>
          <a:bodyPr>
            <a:normAutofit/>
          </a:bodyPr>
          <a:lstStyle/>
          <a:p>
            <a:r>
              <a:rPr lang="en-US" dirty="0"/>
              <a:t>Our project's main objective is to use insights to improve aviation safety and reduce risks. To that end, </a:t>
            </a:r>
            <a:r>
              <a:rPr lang="en-US" dirty="0" smtClean="0"/>
              <a:t>we have performed </a:t>
            </a:r>
            <a:r>
              <a:rPr lang="en-US" dirty="0"/>
              <a:t>a thorough examination of aircraft disasters and fatalities from </a:t>
            </a:r>
            <a:r>
              <a:rPr lang="en-US" dirty="0" smtClean="0"/>
              <a:t>1908 </a:t>
            </a:r>
            <a:r>
              <a:rPr lang="en-US" dirty="0"/>
              <a:t>to 2023. Important information including crash dates, locations, operators, flight details, aircraft types, and death figures are all included in the collection. Using powerful data analytics tools </a:t>
            </a:r>
            <a:r>
              <a:rPr lang="en-US" dirty="0" smtClean="0"/>
              <a:t>like </a:t>
            </a:r>
            <a:r>
              <a:rPr lang="en-US" dirty="0"/>
              <a:t>Power BI, we </a:t>
            </a:r>
            <a:r>
              <a:rPr lang="en-US" dirty="0" smtClean="0"/>
              <a:t>investigated </a:t>
            </a:r>
            <a:r>
              <a:rPr lang="en-US" dirty="0"/>
              <a:t>patterns over time, the severity of incidents, and factors that lead to fatalities. We </a:t>
            </a:r>
            <a:r>
              <a:rPr lang="en-US" dirty="0" smtClean="0"/>
              <a:t>examined </a:t>
            </a:r>
            <a:r>
              <a:rPr lang="en-US" dirty="0"/>
              <a:t>the role of particular aircraft types, </a:t>
            </a:r>
            <a:r>
              <a:rPr lang="en-US" dirty="0" smtClean="0"/>
              <a:t>crash routes </a:t>
            </a:r>
            <a:r>
              <a:rPr lang="en-US" dirty="0"/>
              <a:t>and assess geospatial patterns using interactive visualizations.</a:t>
            </a:r>
          </a:p>
          <a:p>
            <a:r>
              <a:rPr lang="en-US" dirty="0"/>
              <a:t>By combining these insights, we hope to give stakeholders useful information for proactively raising aviation safety standards, which will ultimately lead to a safer atmosphere for air travel.</a:t>
            </a:r>
          </a:p>
          <a:p>
            <a:endParaRPr lang="en-US" dirty="0"/>
          </a:p>
          <a:p>
            <a:endParaRPr lang="en-US" dirty="0"/>
          </a:p>
        </p:txBody>
      </p:sp>
    </p:spTree>
    <p:extLst>
      <p:ext uri="{BB962C8B-B14F-4D97-AF65-F5344CB8AC3E}">
        <p14:creationId xmlns:p14="http://schemas.microsoft.com/office/powerpoint/2010/main" val="1723291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75" y="525982"/>
            <a:ext cx="8648529" cy="5792730"/>
          </a:xfrm>
        </p:spPr>
      </p:pic>
    </p:spTree>
    <p:extLst>
      <p:ext uri="{BB962C8B-B14F-4D97-AF65-F5344CB8AC3E}">
        <p14:creationId xmlns:p14="http://schemas.microsoft.com/office/powerpoint/2010/main" val="27725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178740"/>
          </a:xfrm>
        </p:spPr>
        <p:txBody>
          <a:bodyPr/>
          <a:lstStyle/>
          <a:p>
            <a:r>
              <a:rPr lang="en-US" dirty="0" smtClean="0"/>
              <a:t>INTRODUCTION</a:t>
            </a:r>
            <a:endParaRPr lang="en-US" dirty="0"/>
          </a:p>
        </p:txBody>
      </p:sp>
      <p:sp>
        <p:nvSpPr>
          <p:cNvPr id="3" name="Content Placeholder 2"/>
          <p:cNvSpPr>
            <a:spLocks noGrp="1"/>
          </p:cNvSpPr>
          <p:nvPr>
            <p:ph idx="1"/>
          </p:nvPr>
        </p:nvSpPr>
        <p:spPr>
          <a:xfrm>
            <a:off x="1141413" y="1602223"/>
            <a:ext cx="9905998" cy="4188977"/>
          </a:xfrm>
        </p:spPr>
        <p:txBody>
          <a:bodyPr/>
          <a:lstStyle/>
          <a:p>
            <a:r>
              <a:rPr lang="en-US" dirty="0"/>
              <a:t>The main focus of this research </a:t>
            </a:r>
            <a:r>
              <a:rPr lang="en-US" dirty="0" smtClean="0"/>
              <a:t>is to perform </a:t>
            </a:r>
            <a:r>
              <a:rPr lang="en-US" dirty="0"/>
              <a:t>a detailed analysis of aviation-related fatalities and accidents from 1908 until 2023. The collection includes important information such as crash dates and locations, flight operators, flight </a:t>
            </a:r>
            <a:r>
              <a:rPr lang="en-US" dirty="0" smtClean="0"/>
              <a:t>details, types </a:t>
            </a:r>
            <a:r>
              <a:rPr lang="en-US" dirty="0"/>
              <a:t>of aircraft as well as fatality data. </a:t>
            </a:r>
            <a:endParaRPr lang="en-US" dirty="0" smtClean="0"/>
          </a:p>
          <a:p>
            <a:r>
              <a:rPr lang="en-US" dirty="0" smtClean="0"/>
              <a:t>The </a:t>
            </a:r>
            <a:r>
              <a:rPr lang="en-US" dirty="0"/>
              <a:t>aim is to get deep insights into the trends, underlying causes, and patterns of aviation accidents by employing Power BI to build interactive infographics. </a:t>
            </a:r>
            <a:endParaRPr lang="en-US" dirty="0" smtClean="0"/>
          </a:p>
          <a:p>
            <a:r>
              <a:rPr lang="en-US" dirty="0" smtClean="0"/>
              <a:t>The </a:t>
            </a:r>
            <a:r>
              <a:rPr lang="en-US" dirty="0"/>
              <a:t>goal of the analysis is to provide important information to stakeholders so they can help lower risks and improve aviation safety.</a:t>
            </a:r>
          </a:p>
          <a:p>
            <a:endParaRPr lang="en-US" dirty="0"/>
          </a:p>
        </p:txBody>
      </p:sp>
    </p:spTree>
    <p:extLst>
      <p:ext uri="{BB962C8B-B14F-4D97-AF65-F5344CB8AC3E}">
        <p14:creationId xmlns:p14="http://schemas.microsoft.com/office/powerpoint/2010/main" val="297495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725586"/>
          </a:xfrm>
        </p:spPr>
        <p:txBody>
          <a:bodyPr/>
          <a:lstStyle/>
          <a:p>
            <a:r>
              <a:rPr lang="en-US" dirty="0" err="1" smtClean="0"/>
              <a:t>oBJECTIVES</a:t>
            </a:r>
            <a:endParaRPr lang="en-US" dirty="0"/>
          </a:p>
        </p:txBody>
      </p:sp>
      <p:sp>
        <p:nvSpPr>
          <p:cNvPr id="3" name="Content Placeholder 2"/>
          <p:cNvSpPr>
            <a:spLocks noGrp="1"/>
          </p:cNvSpPr>
          <p:nvPr>
            <p:ph idx="1"/>
          </p:nvPr>
        </p:nvSpPr>
        <p:spPr>
          <a:xfrm>
            <a:off x="1141413" y="1335187"/>
            <a:ext cx="9905998" cy="5421664"/>
          </a:xfrm>
        </p:spPr>
        <p:txBody>
          <a:bodyPr>
            <a:normAutofit fontScale="70000" lnSpcReduction="20000"/>
          </a:bodyPr>
          <a:lstStyle/>
          <a:p>
            <a:pPr marL="0" indent="0">
              <a:buNone/>
            </a:pPr>
            <a:r>
              <a:rPr lang="en-US" dirty="0"/>
              <a:t>1. Temporal Analysis:</a:t>
            </a:r>
          </a:p>
          <a:p>
            <a:pPr marL="0" indent="0">
              <a:buNone/>
            </a:pPr>
            <a:r>
              <a:rPr lang="en-US" dirty="0"/>
              <a:t> </a:t>
            </a:r>
            <a:r>
              <a:rPr lang="en-US" dirty="0" smtClean="0"/>
              <a:t>	- </a:t>
            </a:r>
            <a:r>
              <a:rPr lang="en-US" dirty="0"/>
              <a:t>Explore temporal trends in airplane crashes over the years.</a:t>
            </a:r>
          </a:p>
          <a:p>
            <a:pPr marL="0" indent="0">
              <a:buNone/>
            </a:pPr>
            <a:r>
              <a:rPr lang="en-US" dirty="0" smtClean="0"/>
              <a:t>	 </a:t>
            </a:r>
            <a:r>
              <a:rPr lang="en-US" dirty="0"/>
              <a:t>- Identify patterns in the frequency and severity of incidents.</a:t>
            </a:r>
          </a:p>
          <a:p>
            <a:pPr marL="0" indent="0">
              <a:buNone/>
            </a:pPr>
            <a:r>
              <a:rPr lang="en-US" dirty="0"/>
              <a:t>2. Geospatial Analysis:</a:t>
            </a:r>
          </a:p>
          <a:p>
            <a:pPr marL="0" indent="0">
              <a:buNone/>
            </a:pPr>
            <a:r>
              <a:rPr lang="en-US" dirty="0" smtClean="0"/>
              <a:t>	 </a:t>
            </a:r>
            <a:r>
              <a:rPr lang="en-US" dirty="0"/>
              <a:t>- Visualize crash locations on a map to identify hotspots.</a:t>
            </a:r>
          </a:p>
          <a:p>
            <a:pPr marL="0" indent="0">
              <a:buNone/>
            </a:pPr>
            <a:r>
              <a:rPr lang="en-US" dirty="0"/>
              <a:t> </a:t>
            </a:r>
            <a:r>
              <a:rPr lang="en-US" dirty="0" smtClean="0"/>
              <a:t>	- </a:t>
            </a:r>
            <a:r>
              <a:rPr lang="en-US" dirty="0" err="1"/>
              <a:t>Analyse</a:t>
            </a:r>
            <a:r>
              <a:rPr lang="en-US" dirty="0"/>
              <a:t> the distribution of incidents across different regions.</a:t>
            </a:r>
          </a:p>
          <a:p>
            <a:pPr marL="0" indent="0">
              <a:buNone/>
            </a:pPr>
            <a:r>
              <a:rPr lang="en-US" dirty="0"/>
              <a:t>3. Operator Performance:</a:t>
            </a:r>
          </a:p>
          <a:p>
            <a:pPr marL="0" indent="0">
              <a:buNone/>
            </a:pPr>
            <a:r>
              <a:rPr lang="en-US" dirty="0" smtClean="0"/>
              <a:t>	 </a:t>
            </a:r>
            <a:r>
              <a:rPr lang="en-US" dirty="0"/>
              <a:t>- Evaluate the safety records of different operators and airlines.</a:t>
            </a:r>
          </a:p>
          <a:p>
            <a:pPr marL="0" indent="0">
              <a:buNone/>
            </a:pPr>
            <a:r>
              <a:rPr lang="en-US" dirty="0" smtClean="0"/>
              <a:t>	 </a:t>
            </a:r>
            <a:r>
              <a:rPr lang="en-US" dirty="0"/>
              <a:t>- Identify operators with higher incident rates.</a:t>
            </a:r>
          </a:p>
          <a:p>
            <a:pPr marL="0" indent="0">
              <a:buNone/>
            </a:pPr>
            <a:r>
              <a:rPr lang="en-US" dirty="0"/>
              <a:t>4. Aircraft Analysis:</a:t>
            </a:r>
          </a:p>
          <a:p>
            <a:pPr marL="0" indent="0">
              <a:buNone/>
            </a:pPr>
            <a:r>
              <a:rPr lang="en-US" dirty="0" smtClean="0"/>
              <a:t>	 </a:t>
            </a:r>
            <a:r>
              <a:rPr lang="en-US" dirty="0"/>
              <a:t>- </a:t>
            </a:r>
            <a:r>
              <a:rPr lang="en-US" dirty="0" err="1"/>
              <a:t>Analyse</a:t>
            </a:r>
            <a:r>
              <a:rPr lang="en-US" dirty="0"/>
              <a:t> the involvement of specific aircraft types in incidents.</a:t>
            </a:r>
          </a:p>
          <a:p>
            <a:pPr marL="0" indent="0">
              <a:buNone/>
            </a:pPr>
            <a:r>
              <a:rPr lang="en-US" dirty="0" smtClean="0"/>
              <a:t>	 </a:t>
            </a:r>
            <a:r>
              <a:rPr lang="en-US" dirty="0"/>
              <a:t>- Examine the relationship between aircraft registration and crash occurrences.</a:t>
            </a:r>
          </a:p>
          <a:p>
            <a:pPr marL="0" indent="0">
              <a:buNone/>
            </a:pPr>
            <a:r>
              <a:rPr lang="en-US" dirty="0"/>
              <a:t>5. Fatality Trends:</a:t>
            </a:r>
          </a:p>
          <a:p>
            <a:pPr marL="0" indent="0">
              <a:buNone/>
            </a:pPr>
            <a:r>
              <a:rPr lang="en-US" dirty="0" smtClean="0"/>
              <a:t>	 </a:t>
            </a:r>
            <a:r>
              <a:rPr lang="en-US" dirty="0"/>
              <a:t>- Explore trends in passenger and crew fatalities.</a:t>
            </a:r>
          </a:p>
          <a:p>
            <a:pPr marL="0" indent="0">
              <a:buNone/>
            </a:pPr>
            <a:r>
              <a:rPr lang="en-US" dirty="0" smtClean="0"/>
              <a:t>	 </a:t>
            </a:r>
            <a:r>
              <a:rPr lang="en-US" dirty="0"/>
              <a:t>- Investigate factors contributing to fatalities.</a:t>
            </a:r>
          </a:p>
          <a:p>
            <a:pPr marL="0" indent="0">
              <a:buNone/>
            </a:pPr>
            <a:r>
              <a:rPr lang="en-US" dirty="0"/>
              <a:t>6. Route Analysis</a:t>
            </a:r>
            <a:r>
              <a:rPr lang="en-US" dirty="0" smtClean="0"/>
              <a:t>:</a:t>
            </a:r>
          </a:p>
          <a:p>
            <a:pPr marL="457200" lvl="1" indent="0">
              <a:buNone/>
            </a:pPr>
            <a:r>
              <a:rPr lang="en-US" dirty="0" smtClean="0"/>
              <a:t> - </a:t>
            </a:r>
            <a:r>
              <a:rPr lang="en-US" dirty="0" err="1" smtClean="0"/>
              <a:t>Analyse</a:t>
            </a:r>
            <a:r>
              <a:rPr lang="en-US" dirty="0" smtClean="0"/>
              <a:t> incident patterns on specific flight routes.</a:t>
            </a:r>
          </a:p>
          <a:p>
            <a:pPr marL="0" indent="0">
              <a:buNone/>
            </a:pPr>
            <a:r>
              <a:rPr lang="en-US" dirty="0" smtClean="0"/>
              <a:t>	 </a:t>
            </a:r>
            <a:r>
              <a:rPr lang="en-US" dirty="0"/>
              <a:t>- Identify routes with a higher likelihood of incidents.</a:t>
            </a:r>
          </a:p>
        </p:txBody>
      </p:sp>
    </p:spTree>
    <p:extLst>
      <p:ext uri="{BB962C8B-B14F-4D97-AF65-F5344CB8AC3E}">
        <p14:creationId xmlns:p14="http://schemas.microsoft.com/office/powerpoint/2010/main" val="412506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599"/>
            <a:ext cx="9905998" cy="1890839"/>
          </a:xfrm>
        </p:spPr>
        <p:txBody>
          <a:bodyPr/>
          <a:lstStyle/>
          <a:p>
            <a:r>
              <a:rPr lang="en-US" dirty="0" smtClean="0"/>
              <a:t>DATA CLEANING </a:t>
            </a:r>
            <a:endParaRPr lang="en-US" dirty="0"/>
          </a:p>
        </p:txBody>
      </p:sp>
      <p:sp>
        <p:nvSpPr>
          <p:cNvPr id="3" name="Content Placeholder 2"/>
          <p:cNvSpPr>
            <a:spLocks noGrp="1"/>
          </p:cNvSpPr>
          <p:nvPr>
            <p:ph idx="1"/>
          </p:nvPr>
        </p:nvSpPr>
        <p:spPr>
          <a:xfrm>
            <a:off x="1141413" y="2500439"/>
            <a:ext cx="9905998" cy="3290761"/>
          </a:xfrm>
        </p:spPr>
        <p:txBody>
          <a:bodyPr>
            <a:normAutofit/>
          </a:bodyPr>
          <a:lstStyle/>
          <a:p>
            <a:endParaRPr lang="en-US" dirty="0" smtClean="0"/>
          </a:p>
          <a:p>
            <a:endParaRPr lang="en-US" dirty="0"/>
          </a:p>
          <a:p>
            <a:r>
              <a:rPr lang="en-US" dirty="0" smtClean="0"/>
              <a:t>Addressing </a:t>
            </a:r>
            <a:r>
              <a:rPr lang="en-US" dirty="0"/>
              <a:t>missing values, standardizing formats, and guaranteeing data correctness and consistency were all part of the data cleaning </a:t>
            </a:r>
            <a:r>
              <a:rPr lang="en-US" dirty="0" err="1" smtClean="0"/>
              <a:t>processthe</a:t>
            </a:r>
            <a:r>
              <a:rPr lang="en-US" dirty="0" smtClean="0"/>
              <a:t> </a:t>
            </a:r>
            <a:r>
              <a:rPr lang="en-US" dirty="0"/>
              <a:t>dataset is well-prepared for precise analysis and well-informed decision-making in aviation safety thanks to the data cleaning and enrichment activities.</a:t>
            </a:r>
          </a:p>
          <a:p>
            <a:endParaRPr lang="en-US" dirty="0"/>
          </a:p>
          <a:p>
            <a:endParaRPr lang="en-US" dirty="0"/>
          </a:p>
          <a:p>
            <a:endParaRPr lang="en-US" dirty="0"/>
          </a:p>
        </p:txBody>
      </p:sp>
    </p:spTree>
    <p:extLst>
      <p:ext uri="{BB962C8B-B14F-4D97-AF65-F5344CB8AC3E}">
        <p14:creationId xmlns:p14="http://schemas.microsoft.com/office/powerpoint/2010/main" val="262318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599"/>
            <a:ext cx="10503026" cy="6074421"/>
          </a:xfrm>
        </p:spPr>
        <p:txBody>
          <a:bodyPr/>
          <a:lstStyle/>
          <a:p>
            <a:r>
              <a:rPr lang="en-US" dirty="0" smtClean="0"/>
              <a:t>DASHBOARD AND INSIGHTS </a:t>
            </a:r>
            <a:endParaRPr lang="en-US" dirty="0"/>
          </a:p>
        </p:txBody>
      </p:sp>
    </p:spTree>
    <p:extLst>
      <p:ext uri="{BB962C8B-B14F-4D97-AF65-F5344CB8AC3E}">
        <p14:creationId xmlns:p14="http://schemas.microsoft.com/office/powerpoint/2010/main" val="349542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220" y="158741"/>
            <a:ext cx="11644439" cy="6554053"/>
          </a:xfrm>
        </p:spPr>
      </p:pic>
    </p:spTree>
    <p:extLst>
      <p:ext uri="{BB962C8B-B14F-4D97-AF65-F5344CB8AC3E}">
        <p14:creationId xmlns:p14="http://schemas.microsoft.com/office/powerpoint/2010/main" val="51318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741770"/>
          </a:xfrm>
        </p:spPr>
        <p:txBody>
          <a:bodyPr/>
          <a:lstStyle/>
          <a:p>
            <a:r>
              <a:rPr lang="en-US" dirty="0" smtClean="0"/>
              <a:t>INSIGHTS into temporal analysis  </a:t>
            </a:r>
            <a:endParaRPr lang="en-US" dirty="0"/>
          </a:p>
        </p:txBody>
      </p:sp>
      <p:sp>
        <p:nvSpPr>
          <p:cNvPr id="3" name="Content Placeholder 2"/>
          <p:cNvSpPr>
            <a:spLocks noGrp="1"/>
          </p:cNvSpPr>
          <p:nvPr>
            <p:ph idx="1"/>
          </p:nvPr>
        </p:nvSpPr>
        <p:spPr>
          <a:xfrm>
            <a:off x="1141413" y="1278543"/>
            <a:ext cx="9905998" cy="4512658"/>
          </a:xfrm>
        </p:spPr>
        <p:txBody>
          <a:bodyPr>
            <a:normAutofit fontScale="85000" lnSpcReduction="20000"/>
          </a:bodyPr>
          <a:lstStyle/>
          <a:p>
            <a:endParaRPr lang="en-US" dirty="0" smtClean="0"/>
          </a:p>
          <a:p>
            <a:r>
              <a:rPr lang="en-US" dirty="0" smtClean="0"/>
              <a:t>The </a:t>
            </a:r>
            <a:r>
              <a:rPr lang="en-US" dirty="0"/>
              <a:t>most number of crashes happened in the year 1946 (</a:t>
            </a:r>
            <a:r>
              <a:rPr lang="en-US" dirty="0" smtClean="0"/>
              <a:t>88 crashes)</a:t>
            </a:r>
            <a:endParaRPr lang="en-US" dirty="0"/>
          </a:p>
          <a:p>
            <a:r>
              <a:rPr lang="en-US" dirty="0" smtClean="0"/>
              <a:t>The </a:t>
            </a:r>
            <a:r>
              <a:rPr lang="en-US" dirty="0"/>
              <a:t>least number of crashes </a:t>
            </a:r>
            <a:r>
              <a:rPr lang="en-US" dirty="0" smtClean="0"/>
              <a:t>happened </a:t>
            </a:r>
            <a:r>
              <a:rPr lang="en-US" dirty="0"/>
              <a:t>in the year 1908, 1909 and 1912 (1)</a:t>
            </a:r>
          </a:p>
          <a:p>
            <a:r>
              <a:rPr lang="en-US" dirty="0" smtClean="0"/>
              <a:t>The </a:t>
            </a:r>
            <a:r>
              <a:rPr lang="en-US" dirty="0"/>
              <a:t>most </a:t>
            </a:r>
            <a:r>
              <a:rPr lang="en-US" dirty="0" smtClean="0"/>
              <a:t>fatalities </a:t>
            </a:r>
            <a:r>
              <a:rPr lang="en-US" dirty="0"/>
              <a:t>happened in the year 1972 (2796 deaths)</a:t>
            </a:r>
          </a:p>
          <a:p>
            <a:r>
              <a:rPr lang="en-US" dirty="0" smtClean="0"/>
              <a:t>The </a:t>
            </a:r>
            <a:r>
              <a:rPr lang="en-US" dirty="0"/>
              <a:t>least </a:t>
            </a:r>
            <a:r>
              <a:rPr lang="en-US" dirty="0" smtClean="0"/>
              <a:t>fatalities happened </a:t>
            </a:r>
            <a:r>
              <a:rPr lang="en-US" dirty="0"/>
              <a:t>in the year 1908 and 1909 (</a:t>
            </a:r>
            <a:r>
              <a:rPr lang="en-US" dirty="0" smtClean="0"/>
              <a:t>1 death)</a:t>
            </a:r>
            <a:endParaRPr lang="en-US" dirty="0"/>
          </a:p>
          <a:p>
            <a:r>
              <a:rPr lang="en-US" dirty="0" smtClean="0"/>
              <a:t>We </a:t>
            </a:r>
            <a:r>
              <a:rPr lang="en-US" dirty="0"/>
              <a:t>had the most crashes in the 4th quarter (</a:t>
            </a:r>
            <a:r>
              <a:rPr lang="en-US" dirty="0" smtClean="0"/>
              <a:t>1363 crashes)</a:t>
            </a:r>
            <a:endParaRPr lang="en-US" dirty="0"/>
          </a:p>
          <a:p>
            <a:r>
              <a:rPr lang="en-US" dirty="0" smtClean="0"/>
              <a:t>We </a:t>
            </a:r>
            <a:r>
              <a:rPr lang="en-US" dirty="0"/>
              <a:t>had the least </a:t>
            </a:r>
            <a:r>
              <a:rPr lang="en-US" dirty="0" err="1"/>
              <a:t>crashs</a:t>
            </a:r>
            <a:r>
              <a:rPr lang="en-US" dirty="0"/>
              <a:t> in the 2nd quarter (</a:t>
            </a:r>
            <a:r>
              <a:rPr lang="en-US" dirty="0" smtClean="0"/>
              <a:t>1067 crashes)</a:t>
            </a:r>
            <a:endParaRPr lang="en-US" dirty="0"/>
          </a:p>
          <a:p>
            <a:r>
              <a:rPr lang="en-US" dirty="0" smtClean="0"/>
              <a:t>Most </a:t>
            </a:r>
            <a:r>
              <a:rPr lang="en-US" dirty="0"/>
              <a:t>deaths in the 3rd quarter (</a:t>
            </a:r>
            <a:r>
              <a:rPr lang="en-US" dirty="0" smtClean="0"/>
              <a:t>31393 deaths)</a:t>
            </a:r>
            <a:endParaRPr lang="en-US" dirty="0"/>
          </a:p>
          <a:p>
            <a:r>
              <a:rPr lang="en-US" dirty="0" smtClean="0"/>
              <a:t>Least </a:t>
            </a:r>
            <a:r>
              <a:rPr lang="en-US" dirty="0"/>
              <a:t>deaths in the 2nd quarter (</a:t>
            </a:r>
            <a:r>
              <a:rPr lang="en-US" dirty="0" smtClean="0"/>
              <a:t>23715 deaths)</a:t>
            </a:r>
            <a:endParaRPr lang="en-US" dirty="0"/>
          </a:p>
          <a:p>
            <a:r>
              <a:rPr lang="en-US" dirty="0" smtClean="0"/>
              <a:t>Most </a:t>
            </a:r>
            <a:r>
              <a:rPr lang="en-US" dirty="0"/>
              <a:t>deaths in December (</a:t>
            </a:r>
            <a:r>
              <a:rPr lang="en-US" dirty="0" smtClean="0"/>
              <a:t>10906 deaths)</a:t>
            </a:r>
            <a:endParaRPr lang="en-US" dirty="0"/>
          </a:p>
          <a:p>
            <a:r>
              <a:rPr lang="en-US" dirty="0" smtClean="0"/>
              <a:t>Least </a:t>
            </a:r>
            <a:r>
              <a:rPr lang="en-US" dirty="0"/>
              <a:t>deaths in April (</a:t>
            </a:r>
            <a:r>
              <a:rPr lang="en-US" dirty="0" smtClean="0"/>
              <a:t>7291 deaths)</a:t>
            </a:r>
            <a:endParaRPr lang="en-US" dirty="0"/>
          </a:p>
          <a:p>
            <a:r>
              <a:rPr lang="en-US" dirty="0" smtClean="0"/>
              <a:t>Most </a:t>
            </a:r>
            <a:r>
              <a:rPr lang="en-US" dirty="0"/>
              <a:t>crashes in December (</a:t>
            </a:r>
            <a:r>
              <a:rPr lang="en-US" dirty="0" smtClean="0"/>
              <a:t>495 crashes)</a:t>
            </a:r>
            <a:endParaRPr lang="en-US" dirty="0"/>
          </a:p>
          <a:p>
            <a:r>
              <a:rPr lang="en-US" dirty="0" smtClean="0"/>
              <a:t>Least </a:t>
            </a:r>
            <a:r>
              <a:rPr lang="en-US" dirty="0"/>
              <a:t>crashes in April (</a:t>
            </a:r>
            <a:r>
              <a:rPr lang="en-US" dirty="0" smtClean="0"/>
              <a:t>346 crashes)</a:t>
            </a:r>
            <a:endParaRPr lang="en-US" dirty="0"/>
          </a:p>
        </p:txBody>
      </p:sp>
    </p:spTree>
    <p:extLst>
      <p:ext uri="{BB962C8B-B14F-4D97-AF65-F5344CB8AC3E}">
        <p14:creationId xmlns:p14="http://schemas.microsoft.com/office/powerpoint/2010/main" val="379321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525982"/>
            <a:ext cx="9905998" cy="6247051"/>
          </a:xfrm>
        </p:spPr>
        <p:txBody>
          <a:bodyPr>
            <a:normAutofit lnSpcReduction="10000"/>
          </a:bodyPr>
          <a:lstStyle/>
          <a:p>
            <a:endParaRPr lang="en-US" dirty="0"/>
          </a:p>
          <a:p>
            <a:r>
              <a:rPr lang="en-US" dirty="0"/>
              <a:t>A temporal analysis showed that there have been noticeable increases and decreases in the number of aircraft crashes over time. By identifying plausible causes of the variances in crash frequency, additional research into these trends provided information for preventative safety measures. </a:t>
            </a:r>
            <a:endParaRPr lang="en-US" dirty="0" smtClean="0"/>
          </a:p>
          <a:p>
            <a:r>
              <a:rPr lang="en-US" dirty="0"/>
              <a:t>An analysis of the severity of the incident revealed changes over time in the distribution of minor, serious, and fatal incidents. Exploration of passenger and crew fatality statistics was made easier by interactive visualizations, which showed patterns and connections with variables like aircraft type, operator, and geographic location. The analysis also took into account the percentage of fatalities among passengers (84%) and crew (16%), which helped to clarify the distribution of fatalities within the aircraft</a:t>
            </a:r>
            <a:r>
              <a:rPr lang="en-US" dirty="0" smtClean="0"/>
              <a:t>.</a:t>
            </a:r>
          </a:p>
          <a:p>
            <a:r>
              <a:rPr lang="en-US" dirty="0"/>
              <a:t>A thorough investigation revealed the causes of airline crash fatalities including passengers and crew. Through the utilization of sophisticated analytical approaches and the integration of several data sources, the study clarified correlations between variables including aircraft type, weather conditions, and fatality rates. Targeted initiatives with the goal of lowering fatalities and improving aviation safety can be informed by the insights obtained from this investigation.</a:t>
            </a:r>
            <a:endParaRPr lang="en-US" dirty="0" smtClean="0"/>
          </a:p>
          <a:p>
            <a:endParaRPr lang="en-US" dirty="0"/>
          </a:p>
          <a:p>
            <a:endParaRPr lang="en-US" dirty="0"/>
          </a:p>
        </p:txBody>
      </p:sp>
    </p:spTree>
    <p:extLst>
      <p:ext uri="{BB962C8B-B14F-4D97-AF65-F5344CB8AC3E}">
        <p14:creationId xmlns:p14="http://schemas.microsoft.com/office/powerpoint/2010/main" val="2016304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96</TotalTime>
  <Words>1280</Words>
  <Application>Microsoft Office PowerPoint</Application>
  <PresentationFormat>Widescreen</PresentationFormat>
  <Paragraphs>77</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Mesh</vt:lpstr>
      <vt:lpstr>AIRCRAFT ANALYSIS </vt:lpstr>
      <vt:lpstr>Table of content </vt:lpstr>
      <vt:lpstr>INTRODUCTION</vt:lpstr>
      <vt:lpstr>oBJECTIVES</vt:lpstr>
      <vt:lpstr>DATA CLEANING </vt:lpstr>
      <vt:lpstr>DASHBOARD AND INSIGHTS </vt:lpstr>
      <vt:lpstr>PowerPoint Presentation</vt:lpstr>
      <vt:lpstr>INSIGHTS into temporal analysis  </vt:lpstr>
      <vt:lpstr>PowerPoint Presentation</vt:lpstr>
      <vt:lpstr>PowerPoint Presentation</vt:lpstr>
      <vt:lpstr>Insights into geospatial analysis</vt:lpstr>
      <vt:lpstr>PowerPoint Presentation</vt:lpstr>
      <vt:lpstr>Insights into operator analysis</vt:lpstr>
      <vt:lpstr>PowerPoint Presentation</vt:lpstr>
      <vt:lpstr>Insights into aircraft analysis </vt:lpstr>
      <vt:lpstr>PowerPoint Presentation</vt:lpstr>
      <vt:lpstr>Insights into route analysis</vt:lpstr>
      <vt:lpstr>PowerPoint Presentation</vt:lpstr>
      <vt:lpstr>Insights into fatality trends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AIRCRAFT ANALYSIS</dc:title>
  <dc:creator>Edem Aggor</dc:creator>
  <cp:lastModifiedBy>Edem Aggor</cp:lastModifiedBy>
  <cp:revision>12</cp:revision>
  <dcterms:created xsi:type="dcterms:W3CDTF">2024-05-02T11:42:29Z</dcterms:created>
  <dcterms:modified xsi:type="dcterms:W3CDTF">2024-05-13T20:55:26Z</dcterms:modified>
</cp:coreProperties>
</file>